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8029" autoAdjust="0"/>
  </p:normalViewPr>
  <p:slideViewPr>
    <p:cSldViewPr snapToGrid="0">
      <p:cViewPr varScale="1">
        <p:scale>
          <a:sx n="60" d="100"/>
          <a:sy n="60" d="100"/>
        </p:scale>
        <p:origin x="105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16356F-4EBB-424E-A230-9C9E5F2EA37B}" type="datetimeFigureOut">
              <a:rPr lang="en-US" smtClean="0"/>
              <a:t>05-Jan-20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6F7F05-8FCC-44E2-8E81-9E4ACBC16EE3}" type="slidenum">
              <a:rPr lang="en-US" smtClean="0"/>
              <a:t>‹#›</a:t>
            </a:fld>
            <a:endParaRPr lang="en-US"/>
          </a:p>
        </p:txBody>
      </p:sp>
    </p:spTree>
    <p:extLst>
      <p:ext uri="{BB962C8B-B14F-4D97-AF65-F5344CB8AC3E}">
        <p14:creationId xmlns:p14="http://schemas.microsoft.com/office/powerpoint/2010/main" val="11929645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Times New Roman" panose="02020603050405020304" pitchFamily="18" charset="0"/>
                <a:ea typeface="+mn-ea"/>
                <a:cs typeface="Times New Roman" panose="02020603050405020304" pitchFamily="18" charset="0"/>
              </a:rPr>
              <a:t>Projects undertaken by various organizations require proper planning in order for them to succeed. Project management deals with the coordination of all relevant activities that are found in projects which ensures that the projects run smoothly. It is important to undertake the project management process as it ensures that resources and costs are adequately planned for and that the project is able to run within its stipulated budget time. This is also crucial in ensuring that the project does not overrun the costs that were originally budgeted for. Project managers are an essential part of project management as they are fully in charge of coordinating all the activities of the project. They are responsible for all what happens in the project from the time of initiation to the last phase. The success of the project depend upon the effectiveness and professional competency of the project managers. Organizations therefore strive to ensure that they hire competent project managers who will ensure that the projects are managed effectively. Project managers normally undergo training on project management which culminates in the undertaking of the project management institute certification exam. This is an important examination as it weeks to establish whether the project managers have been able to fully grasp the techniques involved in managing project before they can be released into the project management industry. It tests their knowledge on various fronts and this is used to determine whether or not the project will be successful. The examination also seeks to enhance the careers of project managers and ensure that they are not exploited through the salaries that they will be receiving.</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56F7F05-8FCC-44E2-8E81-9E4ACBC16EE3}" type="slidenum">
              <a:rPr lang="en-US" smtClean="0"/>
              <a:t>2</a:t>
            </a:fld>
            <a:endParaRPr lang="en-US"/>
          </a:p>
        </p:txBody>
      </p:sp>
    </p:spTree>
    <p:extLst>
      <p:ext uri="{BB962C8B-B14F-4D97-AF65-F5344CB8AC3E}">
        <p14:creationId xmlns:p14="http://schemas.microsoft.com/office/powerpoint/2010/main" val="30443355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Times New Roman" panose="02020603050405020304" pitchFamily="18" charset="0"/>
                <a:ea typeface="+mn-ea"/>
                <a:cs typeface="Times New Roman" panose="02020603050405020304" pitchFamily="18" charset="0"/>
              </a:rPr>
              <a:t>The project management certification covers a number of topics that are crucial in the running of projects by the project managers. One such topic is that of project scope management. The topic covers all the work required for the completion of the project and the delivery of the end product</a:t>
            </a:r>
            <a:r>
              <a:rPr lang="en-US" sz="1200" kern="1200" baseline="0" dirty="0">
                <a:solidFill>
                  <a:schemeClr val="tx1"/>
                </a:solidFill>
                <a:effectLst/>
                <a:latin typeface="Times New Roman" panose="02020603050405020304" pitchFamily="18" charset="0"/>
                <a:ea typeface="+mn-ea"/>
                <a:cs typeface="Times New Roman" panose="02020603050405020304" pitchFamily="18" charset="0"/>
              </a:rPr>
              <a:t>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a:t>
            </a:r>
            <a:r>
              <a:rPr lang="en-US" sz="1200" kern="1200" dirty="0" err="1">
                <a:solidFill>
                  <a:schemeClr val="tx1"/>
                </a:solidFill>
                <a:effectLst/>
                <a:latin typeface="Times New Roman" panose="02020603050405020304" pitchFamily="18" charset="0"/>
                <a:ea typeface="+mn-ea"/>
                <a:cs typeface="Times New Roman" panose="02020603050405020304" pitchFamily="18" charset="0"/>
              </a:rPr>
              <a:t>Kerzner</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2017). This also entails the functions that are required to be performed in the project and thus the learners are required to fully familiarize themselves with the detail found in this topic. Risk management is another topic that is crucial in the examination. Project mangers are charged with the responsibility of identifying potential risk and formulation of appropriate responses. They are also required to monitor and control risks and this skill can only be achieved through the studying of this topics. Another important topic is cost management. This teaches the project managers on how to effectively estimate and manage costs which ensures that the project strictly adheres to the budgeted costs. Project procurement management deal with the planning, administration and controlling of procurement procedures in relation to projects. Another topic is that of project communication management. Through this topic, the learners are able to understand the communication channels that may are necessary in the process of undertaking projects. This will assist them when it comes to undertaking of project in future</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56F7F05-8FCC-44E2-8E81-9E4ACBC16EE3}" type="slidenum">
              <a:rPr lang="en-US" smtClean="0"/>
              <a:t>3</a:t>
            </a:fld>
            <a:endParaRPr lang="en-US"/>
          </a:p>
        </p:txBody>
      </p:sp>
    </p:spTree>
    <p:extLst>
      <p:ext uri="{BB962C8B-B14F-4D97-AF65-F5344CB8AC3E}">
        <p14:creationId xmlns:p14="http://schemas.microsoft.com/office/powerpoint/2010/main" val="21770138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There is also the project integration management that provides leaners with important skills regarding the coordination of all relevant activities. The topic involves the project plan development process, execution process and the integrated change and control process. This enables the project managers to convert the input that they have into a suitable output. Quality management is another topic that project managers undergo through in their training. It teaches on quality policies, objectives and responsibility and the process of delivering quality service at the end of the project (Meredith, Mantel, &amp; Shafer, 2017). There is also the project time management which ensures the distribution and monitoring of time in projects. This is a crucial topic as project managers are required to ensure that the various activities are undertaken while following a laid out time guideline which is crucial in the completion of the project on time. Project human resource as a topic enables the learners to identify and document roles, responsibilities and the required skills. There is also the professional and social responsibility topic that guarantees the integrity of the project managers in the undertaking of their duties. They are required to observe the professional code of ethics and this topic is useful in teaching them on what is to be done.</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56F7F05-8FCC-44E2-8E81-9E4ACBC16EE3}" type="slidenum">
              <a:rPr lang="en-US" smtClean="0"/>
              <a:t>4</a:t>
            </a:fld>
            <a:endParaRPr lang="en-US"/>
          </a:p>
        </p:txBody>
      </p:sp>
    </p:spTree>
    <p:extLst>
      <p:ext uri="{BB962C8B-B14F-4D97-AF65-F5344CB8AC3E}">
        <p14:creationId xmlns:p14="http://schemas.microsoft.com/office/powerpoint/2010/main" val="3636049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Times New Roman" panose="02020603050405020304" pitchFamily="18" charset="0"/>
                <a:ea typeface="+mn-ea"/>
                <a:cs typeface="Times New Roman" panose="02020603050405020304" pitchFamily="18" charset="0"/>
              </a:rPr>
              <a:t>Project managers are charged with various roles and responsibilities in the management of projects. They are required to plan and define the scope of the project (Harrison, &amp; Lock, 2017). This is a critical part as the project mainly depends on the scope that has been formulated and the requirements that are needed in the process. Project managers are also charged  with planning the activities that will be undertaken in the project and the manner in which they will be done. The sequence to be followed in undertaking the projects</a:t>
            </a:r>
            <a:r>
              <a:rPr lang="en-US" sz="1200" kern="1200" baseline="0" dirty="0">
                <a:solidFill>
                  <a:schemeClr val="tx1"/>
                </a:solidFill>
                <a:effectLst/>
                <a:latin typeface="Times New Roman" panose="02020603050405020304" pitchFamily="18" charset="0"/>
                <a:ea typeface="+mn-ea"/>
                <a:cs typeface="Times New Roman" panose="02020603050405020304" pitchFamily="18" charset="0"/>
              </a:rPr>
              <a:t> is determined by the project managers in conjunction with the team members. They plan and ensure that the activities go according to plan. Project managers also plan and allocate the resources to be used in the project. They are in charge of all the activities and thus are able to adequately allocate resources to each activity in order that the project runs smoothly. Project managers are also tasked with developing project schedules that will be followed in the process of undertaking the project. The schedule is an important document as it lists the details of how the project is to be conducted and the time frame. They therefore develop this and ensures that the project sticks to the laid out schedule. They also estimate the time frame that the project is to undertake which assist in the planning and allocation of resources.</a:t>
            </a:r>
            <a:endParaRPr lang="en-US" sz="1200" kern="1200" dirty="0">
              <a:solidFill>
                <a:schemeClr val="tx1"/>
              </a:solidFill>
              <a:effectLst/>
              <a:latin typeface="Times New Roman" panose="02020603050405020304" pitchFamily="18" charset="0"/>
              <a:ea typeface="+mn-ea"/>
              <a:cs typeface="Times New Roman" panose="02020603050405020304" pitchFamily="18" charset="0"/>
            </a:endParaRPr>
          </a:p>
          <a:p>
            <a:r>
              <a:rPr lang="en-US" sz="1200" kern="1200" dirty="0">
                <a:solidFill>
                  <a:schemeClr val="tx1"/>
                </a:solidFill>
                <a:effectLst/>
                <a:latin typeface="Times New Roman" panose="02020603050405020304" pitchFamily="18" charset="0"/>
                <a:ea typeface="+mn-ea"/>
                <a:cs typeface="Times New Roman" panose="02020603050405020304" pitchFamily="18" charset="0"/>
              </a:rPr>
              <a:t> </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56F7F05-8FCC-44E2-8E81-9E4ACBC16EE3}" type="slidenum">
              <a:rPr lang="en-US" smtClean="0"/>
              <a:t>5</a:t>
            </a:fld>
            <a:endParaRPr lang="en-US"/>
          </a:p>
        </p:txBody>
      </p:sp>
    </p:spTree>
    <p:extLst>
      <p:ext uri="{BB962C8B-B14F-4D97-AF65-F5344CB8AC3E}">
        <p14:creationId xmlns:p14="http://schemas.microsoft.com/office/powerpoint/2010/main" val="38340764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Project managers also estimate the costs to be incurred in the project. They are required to come up</a:t>
            </a:r>
            <a:r>
              <a:rPr lang="en-US" baseline="0" dirty="0">
                <a:latin typeface="Times New Roman" panose="02020603050405020304" pitchFamily="18" charset="0"/>
                <a:cs typeface="Times New Roman" panose="02020603050405020304" pitchFamily="18" charset="0"/>
              </a:rPr>
              <a:t> with an appropriate estimate of costs that will guide on whether the project can be undertaken or not. This is also aligned with the process of developing budget that the project managers are tasked with. Project managers formulate appropriate budgets that inform the costs, time and resources to be used in undertaking of projects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(Harrison, &amp; Lock, 2017).</a:t>
            </a:r>
            <a:r>
              <a:rPr lang="en-US" baseline="0" dirty="0">
                <a:latin typeface="Times New Roman" panose="02020603050405020304" pitchFamily="18" charset="0"/>
                <a:cs typeface="Times New Roman" panose="02020603050405020304" pitchFamily="18" charset="0"/>
              </a:rPr>
              <a:t> This is very critical to the projects as their needs to be proper planning before the project can begin. Project managers also document all the activities of the project. This is to enable the owners of the project to be aware of every stage of the project and thus advise accordingly. It is also important when one needs to refer to some details in future. There is also identification and management of risk by the project managers. They ensure that all the potential risks are identified well in advance and analyzed in detail in order to minimize the impact on the project. Project managers also ensure that the customer get the best projects through the undertaking of their duties in a professional manner and in strict adherence to the code of ethics.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56F7F05-8FCC-44E2-8E81-9E4ACBC16EE3}" type="slidenum">
              <a:rPr lang="en-US" smtClean="0"/>
              <a:t>6</a:t>
            </a:fld>
            <a:endParaRPr lang="en-US"/>
          </a:p>
        </p:txBody>
      </p:sp>
    </p:spTree>
    <p:extLst>
      <p:ext uri="{BB962C8B-B14F-4D97-AF65-F5344CB8AC3E}">
        <p14:creationId xmlns:p14="http://schemas.microsoft.com/office/powerpoint/2010/main" val="3109782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The avoid and exploit risk strategy</a:t>
            </a:r>
            <a:r>
              <a:rPr lang="en-US" baseline="0" dirty="0">
                <a:latin typeface="Times New Roman" panose="02020603050405020304" pitchFamily="18" charset="0"/>
                <a:cs typeface="Times New Roman" panose="02020603050405020304" pitchFamily="18" charset="0"/>
              </a:rPr>
              <a:t> removes the possibility of the threat occurring by the removal of the negative element of risk. This is a strategy that is adopted to ensure that the risk does not occur again</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a:t>
            </a:r>
            <a:r>
              <a:rPr lang="en-US" sz="1200" kern="1200" dirty="0" err="1">
                <a:solidFill>
                  <a:schemeClr val="tx1"/>
                </a:solidFill>
                <a:effectLst/>
                <a:latin typeface="Times New Roman" panose="02020603050405020304" pitchFamily="18" charset="0"/>
                <a:ea typeface="+mn-ea"/>
                <a:cs typeface="Times New Roman" panose="02020603050405020304" pitchFamily="18" charset="0"/>
              </a:rPr>
              <a:t>Kerzner</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2017).</a:t>
            </a:r>
            <a:r>
              <a:rPr lang="en-US" baseline="0" dirty="0">
                <a:latin typeface="Times New Roman" panose="02020603050405020304" pitchFamily="18" charset="0"/>
                <a:cs typeface="Times New Roman" panose="02020603050405020304" pitchFamily="18" charset="0"/>
              </a:rPr>
              <a:t> Through avoidance, the project owners are also able to exploit the opportunity side as they are able to undertake their project in a smooth manner. There is no worry of the risk creating loses in the project. Another strategy is mitigate and enhance. This is used when the project manager wants to reduce the probability of the risk occurring. In doing so, the project manager is able to reduce the impact that the risk will have on the project and thus enable the project to proceed on. This can be done through assigning of work to more skilled workers in order to minimize the chances of risk occurring. Transfer and sharing strategy is when the organization is unable to deal with the potential threat and thus transfers the risk to an external organization. There is lack of capability which leads to the external organization assuming the threat although the same is not eliminated. The accept strategy is when the owner of the project accepts the impact of the risk on the project and literally does nothing to prevent or minimize it. The project is left unchanged with this strategy and thus there is no change to the probability of the risk and the impact occurring.</a:t>
            </a:r>
          </a:p>
        </p:txBody>
      </p:sp>
      <p:sp>
        <p:nvSpPr>
          <p:cNvPr id="4" name="Slide Number Placeholder 3"/>
          <p:cNvSpPr>
            <a:spLocks noGrp="1"/>
          </p:cNvSpPr>
          <p:nvPr>
            <p:ph type="sldNum" sz="quarter" idx="10"/>
          </p:nvPr>
        </p:nvSpPr>
        <p:spPr/>
        <p:txBody>
          <a:bodyPr/>
          <a:lstStyle/>
          <a:p>
            <a:fld id="{256F7F05-8FCC-44E2-8E81-9E4ACBC16EE3}" type="slidenum">
              <a:rPr lang="en-US" smtClean="0"/>
              <a:t>7</a:t>
            </a:fld>
            <a:endParaRPr lang="en-US"/>
          </a:p>
        </p:txBody>
      </p:sp>
    </p:spTree>
    <p:extLst>
      <p:ext uri="{BB962C8B-B14F-4D97-AF65-F5344CB8AC3E}">
        <p14:creationId xmlns:p14="http://schemas.microsoft.com/office/powerpoint/2010/main" val="42478769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Risk strategies provides project</a:t>
            </a:r>
            <a:r>
              <a:rPr lang="en-US" baseline="0" dirty="0">
                <a:latin typeface="Times New Roman" panose="02020603050405020304" pitchFamily="18" charset="0"/>
                <a:cs typeface="Times New Roman" panose="02020603050405020304" pitchFamily="18" charset="0"/>
              </a:rPr>
              <a:t> managers with the perfect opportunity of formulating measures intended to reduce the impact of the risks. They are required to identify risks that face the project and thus the creation of risk strategies enable them to think critically and come up with advanced ways of dealing with the risks. It also gives them the opportunity to test the skills that they have acquired in dealing with risk management. They are able to apply the knowledge and skills learnt in the process of training as project managers. The transfer and share strategy enables project managers to gin adequate knowledge in regards to dealing with risks. They learn from the organizations that take over the risk and this enriches their skills in dealing with the same. Through the risk strategies, project managers are able to fully analyze the risks that are present in projects and thus be better prepared when it comes to dealing with risks in future.</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56F7F05-8FCC-44E2-8E81-9E4ACBC16EE3}" type="slidenum">
              <a:rPr lang="en-US" smtClean="0"/>
              <a:t>8</a:t>
            </a:fld>
            <a:endParaRPr lang="en-US"/>
          </a:p>
        </p:txBody>
      </p:sp>
    </p:spTree>
    <p:extLst>
      <p:ext uri="{BB962C8B-B14F-4D97-AF65-F5344CB8AC3E}">
        <p14:creationId xmlns:p14="http://schemas.microsoft.com/office/powerpoint/2010/main" val="17184184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Project managers</a:t>
            </a:r>
            <a:r>
              <a:rPr lang="en-US" baseline="0" dirty="0">
                <a:latin typeface="Times New Roman" panose="02020603050405020304" pitchFamily="18" charset="0"/>
                <a:cs typeface="Times New Roman" panose="02020603050405020304" pitchFamily="18" charset="0"/>
              </a:rPr>
              <a:t> ensures that all the pending procurement issues are dealt with and that all the payments are finalized. This is critical in ensuring that no debt remains as a result of the project. They are responsible for reassigning of resources at the time of completion of the project. They either release or reassign the resources in order to ensure that none of the resources is wasted. Another important task of project managers at the time of closing the project is that of conducting team appraisal. This is done to ascertain the performance of the team members and the project at large. This will inform on whether the team members will be called for further projects based on the performance that they exhibited. Project managers are in charge of all staffs and thus they are required to release them at the time of completion of the project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a:t>
            </a:r>
            <a:r>
              <a:rPr lang="en-US" sz="1200" kern="1200" dirty="0" err="1">
                <a:solidFill>
                  <a:schemeClr val="tx1"/>
                </a:solidFill>
                <a:effectLst/>
                <a:latin typeface="Times New Roman" panose="02020603050405020304" pitchFamily="18" charset="0"/>
                <a:ea typeface="+mn-ea"/>
                <a:cs typeface="Times New Roman" panose="02020603050405020304" pitchFamily="18" charset="0"/>
              </a:rPr>
              <a:t>Kerzner</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2017).</a:t>
            </a:r>
            <a:r>
              <a:rPr lang="en-US" baseline="0" dirty="0">
                <a:latin typeface="Times New Roman" panose="02020603050405020304" pitchFamily="18" charset="0"/>
                <a:cs typeface="Times New Roman" panose="02020603050405020304" pitchFamily="18" charset="0"/>
              </a:rPr>
              <a:t> This is done after they have received their full payment for the projects and that there are no pending issues in regards to the staff. Project managers then dismiss all the staff until such a time that a project may come along. They are also charged with cancellation of all contracts that had been entered into. They ensure that all the requirements of the contracts have been fulfilled and therefore go on to cancel the contracts.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56F7F05-8FCC-44E2-8E81-9E4ACBC16EE3}" type="slidenum">
              <a:rPr lang="en-US" smtClean="0"/>
              <a:t>9</a:t>
            </a:fld>
            <a:endParaRPr lang="en-US"/>
          </a:p>
        </p:txBody>
      </p:sp>
    </p:spTree>
    <p:extLst>
      <p:ext uri="{BB962C8B-B14F-4D97-AF65-F5344CB8AC3E}">
        <p14:creationId xmlns:p14="http://schemas.microsoft.com/office/powerpoint/2010/main" val="30345748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Project</a:t>
            </a:r>
            <a:r>
              <a:rPr lang="en-US" baseline="0" dirty="0">
                <a:latin typeface="Times New Roman" panose="02020603050405020304" pitchFamily="18" charset="0"/>
                <a:cs typeface="Times New Roman" panose="02020603050405020304" pitchFamily="18" charset="0"/>
              </a:rPr>
              <a:t> managers supervise the clearing of the project site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(Meredith, Mantel, &amp; Shafer, 2017). </a:t>
            </a:r>
            <a:r>
              <a:rPr lang="en-US" baseline="0" dirty="0">
                <a:latin typeface="Times New Roman" panose="02020603050405020304" pitchFamily="18" charset="0"/>
                <a:cs typeface="Times New Roman" panose="02020603050405020304" pitchFamily="18" charset="0"/>
              </a:rPr>
              <a:t>This is an important step in ensuring that all the unnecessary objects have been removed from the site and that the project is ready to be delivered. Project managers are in charge of hiring of equipment to be used in the project and thus the closure of the project means that they are required to return the equipment to the rightful owners. They are custodians of the equipment from the time it is hired  and thus are responsible for their return. Also, project managers formulate a final report on the project. This is a critical report that will inform on how the project was undertaken and the challenges encountered in the project. They capture all the relevant matters and thus ensure that it is something that can be relied upon. At the time of closure, project managers train their clients on the deliverables before they can fully adopt the project. This is essential in ensuring that the clients familiarize themselves with the end product thus making it easy for them at the time of taking over. Another important task of project mangers is the handing over of the deliverable. This is a significant step in project management as it signifies the end of the project and the taking over of the project by the client. This is the last action that is performed by the project managers.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56F7F05-8FCC-44E2-8E81-9E4ACBC16EE3}" type="slidenum">
              <a:rPr lang="en-US" smtClean="0"/>
              <a:t>10</a:t>
            </a:fld>
            <a:endParaRPr lang="en-US"/>
          </a:p>
        </p:txBody>
      </p:sp>
    </p:spTree>
    <p:extLst>
      <p:ext uri="{BB962C8B-B14F-4D97-AF65-F5344CB8AC3E}">
        <p14:creationId xmlns:p14="http://schemas.microsoft.com/office/powerpoint/2010/main" val="10864770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It</a:t>
            </a:r>
            <a:r>
              <a:rPr lang="en-US" baseline="0" dirty="0">
                <a:latin typeface="Times New Roman" panose="02020603050405020304" pitchFamily="18" charset="0"/>
                <a:cs typeface="Times New Roman" panose="02020603050405020304" pitchFamily="18" charset="0"/>
              </a:rPr>
              <a:t> is very important to ensure that there is proper project management in order for the project being undertaken to be successful. The PMI certification exams tests the skills and knowledge of the project managers and thus ensure that the project that will be handled by them in future will be rather successful. They are equipped with the relevant skills that are critical in the running of projects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(Meredith, Mantel, &amp; Shafer, 2017). </a:t>
            </a:r>
            <a:r>
              <a:rPr lang="en-US" baseline="0" dirty="0">
                <a:latin typeface="Times New Roman" panose="02020603050405020304" pitchFamily="18" charset="0"/>
                <a:cs typeface="Times New Roman" panose="02020603050405020304" pitchFamily="18" charset="0"/>
              </a:rPr>
              <a:t>This is something that should be encouraged even more through the addition of various courses that will strengthen the knowledge of the project managers. Project managers are charged with various responsibilities that are critical to the running of the projects. They coordinate all activities right form the initial stage to the completion stage and thus are important members of the projects. The various risks that projects face can be dealt with through the formulation of risk strategies. This will assist the organization to minimize the risks to be suffered in the project. The closure of project is an important phase that is conducted by the project managers. They therefore need to be aware of all the details in order to ensure that none of the items is left out at the time of closing the project.</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56F7F05-8FCC-44E2-8E81-9E4ACBC16EE3}" type="slidenum">
              <a:rPr lang="en-US" smtClean="0"/>
              <a:t>11</a:t>
            </a:fld>
            <a:endParaRPr lang="en-US"/>
          </a:p>
        </p:txBody>
      </p:sp>
    </p:spTree>
    <p:extLst>
      <p:ext uri="{BB962C8B-B14F-4D97-AF65-F5344CB8AC3E}">
        <p14:creationId xmlns:p14="http://schemas.microsoft.com/office/powerpoint/2010/main" val="28096347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DAED8A9-5BDC-49DC-8EE3-D0AF91CD2304}" type="datetimeFigureOut">
              <a:rPr lang="en-US" smtClean="0"/>
              <a:t>05-Jan-20</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79C55428-648C-4346-99F3-21BB1C999C38}" type="slidenum">
              <a:rPr lang="en-US" smtClean="0"/>
              <a:t>‹#›</a:t>
            </a:fld>
            <a:endParaRPr lang="en-US"/>
          </a:p>
        </p:txBody>
      </p:sp>
    </p:spTree>
    <p:extLst>
      <p:ext uri="{BB962C8B-B14F-4D97-AF65-F5344CB8AC3E}">
        <p14:creationId xmlns:p14="http://schemas.microsoft.com/office/powerpoint/2010/main" val="4050591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AED8A9-5BDC-49DC-8EE3-D0AF91CD2304}" type="datetimeFigureOut">
              <a:rPr lang="en-US" smtClean="0"/>
              <a:t>05-Jan-20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9C55428-648C-4346-99F3-21BB1C999C38}" type="slidenum">
              <a:rPr lang="en-US" smtClean="0"/>
              <a:t>‹#›</a:t>
            </a:fld>
            <a:endParaRPr lang="en-US"/>
          </a:p>
        </p:txBody>
      </p:sp>
    </p:spTree>
    <p:extLst>
      <p:ext uri="{BB962C8B-B14F-4D97-AF65-F5344CB8AC3E}">
        <p14:creationId xmlns:p14="http://schemas.microsoft.com/office/powerpoint/2010/main" val="12816530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AED8A9-5BDC-49DC-8EE3-D0AF91CD2304}" type="datetimeFigureOut">
              <a:rPr lang="en-US" smtClean="0"/>
              <a:t>05-Jan-20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9C55428-648C-4346-99F3-21BB1C999C38}" type="slidenum">
              <a:rPr lang="en-US" smtClean="0"/>
              <a:t>‹#›</a:t>
            </a:fld>
            <a:endParaRPr lang="en-US"/>
          </a:p>
        </p:txBody>
      </p:sp>
    </p:spTree>
    <p:extLst>
      <p:ext uri="{BB962C8B-B14F-4D97-AF65-F5344CB8AC3E}">
        <p14:creationId xmlns:p14="http://schemas.microsoft.com/office/powerpoint/2010/main" val="752384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DAED8A9-5BDC-49DC-8EE3-D0AF91CD2304}" type="datetimeFigureOut">
              <a:rPr lang="en-US" smtClean="0"/>
              <a:t>05-Jan-20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79C55428-648C-4346-99F3-21BB1C999C38}" type="slidenum">
              <a:rPr lang="en-US" smtClean="0"/>
              <a:t>‹#›</a:t>
            </a:fld>
            <a:endParaRPr lang="en-US"/>
          </a:p>
        </p:txBody>
      </p:sp>
    </p:spTree>
    <p:extLst>
      <p:ext uri="{BB962C8B-B14F-4D97-AF65-F5344CB8AC3E}">
        <p14:creationId xmlns:p14="http://schemas.microsoft.com/office/powerpoint/2010/main" val="39179632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DAED8A9-5BDC-49DC-8EE3-D0AF91CD2304}" type="datetimeFigureOut">
              <a:rPr lang="en-US" smtClean="0"/>
              <a:t>05-Jan-20</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79C55428-648C-4346-99F3-21BB1C999C38}" type="slidenum">
              <a:rPr lang="en-US" smtClean="0"/>
              <a:t>‹#›</a:t>
            </a:fld>
            <a:endParaRPr lang="en-US"/>
          </a:p>
        </p:txBody>
      </p:sp>
    </p:spTree>
    <p:extLst>
      <p:ext uri="{BB962C8B-B14F-4D97-AF65-F5344CB8AC3E}">
        <p14:creationId xmlns:p14="http://schemas.microsoft.com/office/powerpoint/2010/main" val="30476654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DAED8A9-5BDC-49DC-8EE3-D0AF91CD2304}" type="datetimeFigureOut">
              <a:rPr lang="en-US" smtClean="0"/>
              <a:t>05-Jan-20</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79C55428-648C-4346-99F3-21BB1C999C38}" type="slidenum">
              <a:rPr lang="en-US" smtClean="0"/>
              <a:t>‹#›</a:t>
            </a:fld>
            <a:endParaRPr lang="en-US"/>
          </a:p>
        </p:txBody>
      </p:sp>
    </p:spTree>
    <p:extLst>
      <p:ext uri="{BB962C8B-B14F-4D97-AF65-F5344CB8AC3E}">
        <p14:creationId xmlns:p14="http://schemas.microsoft.com/office/powerpoint/2010/main" val="41397087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AED8A9-5BDC-49DC-8EE3-D0AF91CD2304}" type="datetimeFigureOut">
              <a:rPr lang="en-US" smtClean="0"/>
              <a:t>05-Jan-20</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79C55428-648C-4346-99F3-21BB1C999C38}" type="slidenum">
              <a:rPr lang="en-US" smtClean="0"/>
              <a:t>‹#›</a:t>
            </a:fld>
            <a:endParaRPr lang="en-US"/>
          </a:p>
        </p:txBody>
      </p:sp>
    </p:spTree>
    <p:extLst>
      <p:ext uri="{BB962C8B-B14F-4D97-AF65-F5344CB8AC3E}">
        <p14:creationId xmlns:p14="http://schemas.microsoft.com/office/powerpoint/2010/main" val="4117523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DAED8A9-5BDC-49DC-8EE3-D0AF91CD2304}" type="datetimeFigureOut">
              <a:rPr lang="en-US" smtClean="0"/>
              <a:t>05-Jan-20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79C55428-648C-4346-99F3-21BB1C999C38}" type="slidenum">
              <a:rPr lang="en-US" smtClean="0"/>
              <a:t>‹#›</a:t>
            </a:fld>
            <a:endParaRPr lang="en-US"/>
          </a:p>
        </p:txBody>
      </p:sp>
    </p:spTree>
    <p:extLst>
      <p:ext uri="{BB962C8B-B14F-4D97-AF65-F5344CB8AC3E}">
        <p14:creationId xmlns:p14="http://schemas.microsoft.com/office/powerpoint/2010/main" val="14338742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DAED8A9-5BDC-49DC-8EE3-D0AF91CD2304}" type="datetimeFigureOut">
              <a:rPr lang="en-US" smtClean="0"/>
              <a:t>05-Jan-20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9C55428-648C-4346-99F3-21BB1C999C38}" type="slidenum">
              <a:rPr lang="en-US" smtClean="0"/>
              <a:t>‹#›</a:t>
            </a:fld>
            <a:endParaRPr lang="en-US"/>
          </a:p>
        </p:txBody>
      </p:sp>
    </p:spTree>
    <p:extLst>
      <p:ext uri="{BB962C8B-B14F-4D97-AF65-F5344CB8AC3E}">
        <p14:creationId xmlns:p14="http://schemas.microsoft.com/office/powerpoint/2010/main" val="972864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AED8A9-5BDC-49DC-8EE3-D0AF91CD2304}" type="datetimeFigureOut">
              <a:rPr lang="en-US" smtClean="0"/>
              <a:t>05-Jan-20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9C55428-648C-4346-99F3-21BB1C999C38}" type="slidenum">
              <a:rPr lang="en-US" smtClean="0"/>
              <a:t>‹#›</a:t>
            </a:fld>
            <a:endParaRPr lang="en-US"/>
          </a:p>
        </p:txBody>
      </p:sp>
    </p:spTree>
    <p:extLst>
      <p:ext uri="{BB962C8B-B14F-4D97-AF65-F5344CB8AC3E}">
        <p14:creationId xmlns:p14="http://schemas.microsoft.com/office/powerpoint/2010/main" val="11122163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AED8A9-5BDC-49DC-8EE3-D0AF91CD2304}" type="datetimeFigureOut">
              <a:rPr lang="en-US" smtClean="0"/>
              <a:t>05-Jan-20</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9C55428-648C-4346-99F3-21BB1C999C38}"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526676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4DAED8A9-5BDC-49DC-8EE3-D0AF91CD2304}" type="datetimeFigureOut">
              <a:rPr lang="en-US" smtClean="0"/>
              <a:t>05-Jan-20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9C55428-648C-4346-99F3-21BB1C999C38}" type="slidenum">
              <a:rPr lang="en-US" smtClean="0"/>
              <a:t>‹#›</a:t>
            </a:fld>
            <a:endParaRPr lang="en-US"/>
          </a:p>
        </p:txBody>
      </p:sp>
    </p:spTree>
    <p:extLst>
      <p:ext uri="{BB962C8B-B14F-4D97-AF65-F5344CB8AC3E}">
        <p14:creationId xmlns:p14="http://schemas.microsoft.com/office/powerpoint/2010/main" val="20645844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4DAED8A9-5BDC-49DC-8EE3-D0AF91CD2304}" type="datetimeFigureOut">
              <a:rPr lang="en-US" smtClean="0"/>
              <a:t>05-Jan-20</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9C55428-648C-4346-99F3-21BB1C999C38}"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5153235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4DAED8A9-5BDC-49DC-8EE3-D0AF91CD2304}" type="datetimeFigureOut">
              <a:rPr lang="en-US" smtClean="0"/>
              <a:t>05-Jan-20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9C55428-648C-4346-99F3-21BB1C999C38}" type="slidenum">
              <a:rPr lang="en-US" smtClean="0"/>
              <a:t>‹#›</a:t>
            </a:fld>
            <a:endParaRPr lang="en-US"/>
          </a:p>
        </p:txBody>
      </p:sp>
    </p:spTree>
    <p:extLst>
      <p:ext uri="{BB962C8B-B14F-4D97-AF65-F5344CB8AC3E}">
        <p14:creationId xmlns:p14="http://schemas.microsoft.com/office/powerpoint/2010/main" val="5620057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AED8A9-5BDC-49DC-8EE3-D0AF91CD2304}" type="datetimeFigureOut">
              <a:rPr lang="en-US" smtClean="0"/>
              <a:t>05-Jan-20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9C55428-648C-4346-99F3-21BB1C999C38}" type="slidenum">
              <a:rPr lang="en-US" smtClean="0"/>
              <a:t>‹#›</a:t>
            </a:fld>
            <a:endParaRPr lang="en-US"/>
          </a:p>
        </p:txBody>
      </p:sp>
    </p:spTree>
    <p:extLst>
      <p:ext uri="{BB962C8B-B14F-4D97-AF65-F5344CB8AC3E}">
        <p14:creationId xmlns:p14="http://schemas.microsoft.com/office/powerpoint/2010/main" val="7606236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AED8A9-5BDC-49DC-8EE3-D0AF91CD2304}" type="datetimeFigureOut">
              <a:rPr lang="en-US" smtClean="0"/>
              <a:t>05-Jan-20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9C55428-648C-4346-99F3-21BB1C999C38}" type="slidenum">
              <a:rPr lang="en-US" smtClean="0"/>
              <a:t>‹#›</a:t>
            </a:fld>
            <a:endParaRPr lang="en-US"/>
          </a:p>
        </p:txBody>
      </p:sp>
    </p:spTree>
    <p:extLst>
      <p:ext uri="{BB962C8B-B14F-4D97-AF65-F5344CB8AC3E}">
        <p14:creationId xmlns:p14="http://schemas.microsoft.com/office/powerpoint/2010/main" val="7354265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4DAED8A9-5BDC-49DC-8EE3-D0AF91CD2304}" type="datetimeFigureOut">
              <a:rPr lang="en-US" smtClean="0"/>
              <a:t>05-Jan-20</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79C55428-648C-4346-99F3-21BB1C999C38}" type="slidenum">
              <a:rPr lang="en-US" smtClean="0"/>
              <a:t>‹#›</a:t>
            </a:fld>
            <a:endParaRPr lang="en-US"/>
          </a:p>
        </p:txBody>
      </p:sp>
    </p:spTree>
    <p:extLst>
      <p:ext uri="{BB962C8B-B14F-4D97-AF65-F5344CB8AC3E}">
        <p14:creationId xmlns:p14="http://schemas.microsoft.com/office/powerpoint/2010/main" val="1948969250"/>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76926" y="529389"/>
            <a:ext cx="8855243" cy="5446242"/>
          </a:xfrm>
        </p:spPr>
        <p:txBody>
          <a:bodyPr>
            <a:normAutofit fontScale="90000"/>
          </a:bodyPr>
          <a:lstStyle/>
          <a:p>
            <a:pPr algn="ctr"/>
            <a:r>
              <a:rPr lang="en-US" b="1" dirty="0">
                <a:solidFill>
                  <a:srgbClr val="7030A0"/>
                </a:solidFill>
                <a:latin typeface="Times New Roman" panose="02020603050405020304" pitchFamily="18" charset="0"/>
                <a:cs typeface="Times New Roman" panose="02020603050405020304" pitchFamily="18" charset="0"/>
              </a:rPr>
              <a:t>PROJECT MANAGEMENT</a:t>
            </a:r>
            <a:br>
              <a:rPr lang="en-US" b="1" dirty="0">
                <a:solidFill>
                  <a:srgbClr val="7030A0"/>
                </a:solidFill>
                <a:latin typeface="Times New Roman" panose="02020603050405020304" pitchFamily="18" charset="0"/>
                <a:cs typeface="Times New Roman" panose="02020603050405020304" pitchFamily="18" charset="0"/>
              </a:rPr>
            </a:br>
            <a:r>
              <a:rPr lang="en-US" b="1" dirty="0">
                <a:solidFill>
                  <a:srgbClr val="7030A0"/>
                </a:solidFill>
                <a:latin typeface="Times New Roman" panose="02020603050405020304" pitchFamily="18" charset="0"/>
                <a:cs typeface="Times New Roman" panose="02020603050405020304" pitchFamily="18" charset="0"/>
              </a:rPr>
              <a:t>IN DETAIL</a:t>
            </a:r>
            <a:br>
              <a:rPr lang="en-US" dirty="0"/>
            </a:br>
            <a:r>
              <a:rPr lang="en-US" dirty="0"/>
              <a:t>Project Management Institute</a:t>
            </a:r>
            <a:br>
              <a:rPr lang="en-US" dirty="0"/>
            </a:br>
            <a:r>
              <a:rPr lang="en-US" dirty="0"/>
              <a:t>Instructor: Write Your Name Here</a:t>
            </a:r>
            <a:br>
              <a:rPr lang="en-US" dirty="0"/>
            </a:br>
            <a:endParaRPr lang="en-US" dirty="0"/>
          </a:p>
        </p:txBody>
      </p:sp>
    </p:spTree>
    <p:extLst>
      <p:ext uri="{BB962C8B-B14F-4D97-AF65-F5344CB8AC3E}">
        <p14:creationId xmlns:p14="http://schemas.microsoft.com/office/powerpoint/2010/main" val="88779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Introduction</a:t>
            </a:r>
          </a:p>
        </p:txBody>
      </p:sp>
      <p:sp>
        <p:nvSpPr>
          <p:cNvPr id="3" name="Content Placeholder 2"/>
          <p:cNvSpPr>
            <a:spLocks noGrp="1"/>
          </p:cNvSpPr>
          <p:nvPr>
            <p:ph idx="1"/>
          </p:nvPr>
        </p:nvSpPr>
        <p:spPr>
          <a:xfrm>
            <a:off x="2589212" y="1700463"/>
            <a:ext cx="8915400" cy="4210759"/>
          </a:xfrm>
        </p:spPr>
        <p:txBody>
          <a:bodyPr>
            <a:normAutofit/>
          </a:bodyPr>
          <a:lstStyle/>
          <a:p>
            <a:r>
              <a:rPr lang="en-US" dirty="0"/>
              <a:t>Projects require proper project management for them to run smoothly and successfully.</a:t>
            </a:r>
          </a:p>
          <a:p>
            <a:r>
              <a:rPr lang="en-US" dirty="0"/>
              <a:t>Project management ensures that resources and costs are adequately planned for and that none is exceeded</a:t>
            </a:r>
          </a:p>
          <a:p>
            <a:r>
              <a:rPr lang="en-US" dirty="0"/>
              <a:t>Project managers are fully in charge of coordinating all the activities of the projects.</a:t>
            </a:r>
          </a:p>
          <a:p>
            <a:r>
              <a:rPr lang="en-US" dirty="0"/>
              <a:t>The PMI certification exams tests the knowledge pf the project mangers and enhance the project industry.</a:t>
            </a:r>
          </a:p>
          <a:p>
            <a:r>
              <a:rPr lang="en-US" dirty="0"/>
              <a:t>The examination enhances the career of project managers and contribute to success of projects around the world.</a:t>
            </a:r>
          </a:p>
        </p:txBody>
      </p:sp>
    </p:spTree>
    <p:extLst>
      <p:ext uri="{BB962C8B-B14F-4D97-AF65-F5344CB8AC3E}">
        <p14:creationId xmlns:p14="http://schemas.microsoft.com/office/powerpoint/2010/main" val="24122158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Topics in PMI Certification</a:t>
            </a:r>
          </a:p>
        </p:txBody>
      </p:sp>
      <p:sp>
        <p:nvSpPr>
          <p:cNvPr id="3" name="Content Placeholder 2"/>
          <p:cNvSpPr>
            <a:spLocks noGrp="1"/>
          </p:cNvSpPr>
          <p:nvPr>
            <p:ph idx="1"/>
          </p:nvPr>
        </p:nvSpPr>
        <p:spPr>
          <a:xfrm>
            <a:off x="2589212" y="1905000"/>
            <a:ext cx="8915400" cy="3777622"/>
          </a:xfrm>
        </p:spPr>
        <p:txBody>
          <a:bodyPr/>
          <a:lstStyle/>
          <a:p>
            <a:r>
              <a:rPr lang="en-US" dirty="0"/>
              <a:t>Project scope management which defines the work and requirements of the project</a:t>
            </a:r>
          </a:p>
          <a:p>
            <a:r>
              <a:rPr lang="en-US" dirty="0"/>
              <a:t>Project risk management that analyzes the risk involved in projects.</a:t>
            </a:r>
          </a:p>
          <a:p>
            <a:r>
              <a:rPr lang="en-US" dirty="0"/>
              <a:t>Project cost management that deal with the management of costs involved in projects</a:t>
            </a:r>
          </a:p>
          <a:p>
            <a:r>
              <a:rPr lang="en-US" dirty="0"/>
              <a:t>Project procurement management focuses on the purchase of relevant materials.</a:t>
            </a:r>
          </a:p>
          <a:p>
            <a:r>
              <a:rPr lang="en-US" dirty="0"/>
              <a:t>Project communication management which educates on proper communication channel in projects</a:t>
            </a:r>
          </a:p>
        </p:txBody>
      </p:sp>
    </p:spTree>
    <p:extLst>
      <p:ext uri="{BB962C8B-B14F-4D97-AF65-F5344CB8AC3E}">
        <p14:creationId xmlns:p14="http://schemas.microsoft.com/office/powerpoint/2010/main" val="2435423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Cont.</a:t>
            </a:r>
          </a:p>
        </p:txBody>
      </p:sp>
      <p:sp>
        <p:nvSpPr>
          <p:cNvPr id="3" name="Content Placeholder 2"/>
          <p:cNvSpPr>
            <a:spLocks noGrp="1"/>
          </p:cNvSpPr>
          <p:nvPr>
            <p:ph idx="1"/>
          </p:nvPr>
        </p:nvSpPr>
        <p:spPr>
          <a:xfrm>
            <a:off x="2589212" y="1780673"/>
            <a:ext cx="8915400" cy="3777622"/>
          </a:xfrm>
        </p:spPr>
        <p:txBody>
          <a:bodyPr>
            <a:normAutofit/>
          </a:bodyPr>
          <a:lstStyle/>
          <a:p>
            <a:r>
              <a:rPr lang="en-US" dirty="0"/>
              <a:t>Project integration management informs on the coordination of activities of the project</a:t>
            </a:r>
          </a:p>
          <a:p>
            <a:r>
              <a:rPr lang="en-US" dirty="0"/>
              <a:t>Project quality management deals with the quality of the project being undertaken.</a:t>
            </a:r>
          </a:p>
          <a:p>
            <a:r>
              <a:rPr lang="en-US" dirty="0"/>
              <a:t>Project time management which ensures the activities are undertaken in regards to a laid out time guideline</a:t>
            </a:r>
          </a:p>
          <a:p>
            <a:r>
              <a:rPr lang="en-US" dirty="0"/>
              <a:t>Project human resource management enables learners to identify and document roles to be carried out in the project</a:t>
            </a:r>
          </a:p>
          <a:p>
            <a:r>
              <a:rPr lang="en-US" dirty="0"/>
              <a:t>Professional and social responsibility which teaches on the professional conduct that pr0ojcet managers are required to adhere to.</a:t>
            </a:r>
          </a:p>
        </p:txBody>
      </p:sp>
    </p:spTree>
    <p:extLst>
      <p:ext uri="{BB962C8B-B14F-4D97-AF65-F5344CB8AC3E}">
        <p14:creationId xmlns:p14="http://schemas.microsoft.com/office/powerpoint/2010/main" val="21207328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Roles and Responsibilities of Project Manager</a:t>
            </a:r>
          </a:p>
        </p:txBody>
      </p:sp>
      <p:sp>
        <p:nvSpPr>
          <p:cNvPr id="3" name="Content Placeholder 2"/>
          <p:cNvSpPr>
            <a:spLocks noGrp="1"/>
          </p:cNvSpPr>
          <p:nvPr>
            <p:ph idx="1"/>
          </p:nvPr>
        </p:nvSpPr>
        <p:spPr/>
        <p:txBody>
          <a:bodyPr/>
          <a:lstStyle/>
          <a:p>
            <a:r>
              <a:rPr lang="en-US" dirty="0"/>
              <a:t>Project managers plan and define the scope of the project.</a:t>
            </a:r>
          </a:p>
          <a:p>
            <a:r>
              <a:rPr lang="en-US" dirty="0"/>
              <a:t>They are also involved in activity planning and sequencing.</a:t>
            </a:r>
          </a:p>
          <a:p>
            <a:r>
              <a:rPr lang="en-US" dirty="0"/>
              <a:t>Project managers are tasked with planning resources of the project.</a:t>
            </a:r>
          </a:p>
          <a:p>
            <a:r>
              <a:rPr lang="en-US" dirty="0"/>
              <a:t>They are also responsible for developing schedules.</a:t>
            </a:r>
          </a:p>
          <a:p>
            <a:r>
              <a:rPr lang="en-US" dirty="0"/>
              <a:t>Project managers are also charged with estimating the time frame of the project.</a:t>
            </a:r>
          </a:p>
        </p:txBody>
      </p:sp>
    </p:spTree>
    <p:extLst>
      <p:ext uri="{BB962C8B-B14F-4D97-AF65-F5344CB8AC3E}">
        <p14:creationId xmlns:p14="http://schemas.microsoft.com/office/powerpoint/2010/main" val="28275903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Cont.</a:t>
            </a:r>
          </a:p>
        </p:txBody>
      </p:sp>
      <p:sp>
        <p:nvSpPr>
          <p:cNvPr id="3" name="Content Placeholder 2"/>
          <p:cNvSpPr>
            <a:spLocks noGrp="1"/>
          </p:cNvSpPr>
          <p:nvPr>
            <p:ph idx="1"/>
          </p:nvPr>
        </p:nvSpPr>
        <p:spPr/>
        <p:txBody>
          <a:bodyPr/>
          <a:lstStyle/>
          <a:p>
            <a:r>
              <a:rPr lang="en-US" dirty="0"/>
              <a:t>Project managers estimate the cost to be incurred in the project.</a:t>
            </a:r>
          </a:p>
          <a:p>
            <a:r>
              <a:rPr lang="en-US" dirty="0"/>
              <a:t>They are also charged with developing an appropriate budget to be used in the project.</a:t>
            </a:r>
          </a:p>
          <a:p>
            <a:r>
              <a:rPr lang="en-US" dirty="0"/>
              <a:t>Project managers are required to document all the relevant activities that need to be undertaken in the project for future reference.</a:t>
            </a:r>
          </a:p>
          <a:p>
            <a:r>
              <a:rPr lang="en-US" dirty="0"/>
              <a:t>Project managers also identify and analyze potential risks.</a:t>
            </a:r>
          </a:p>
          <a:p>
            <a:r>
              <a:rPr lang="en-US" dirty="0"/>
              <a:t>They ensure customer satisfaction through the undertaking of projects in a professional manner.</a:t>
            </a:r>
          </a:p>
        </p:txBody>
      </p:sp>
    </p:spTree>
    <p:extLst>
      <p:ext uri="{BB962C8B-B14F-4D97-AF65-F5344CB8AC3E}">
        <p14:creationId xmlns:p14="http://schemas.microsoft.com/office/powerpoint/2010/main" val="4104725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Project Risk Strategies</a:t>
            </a:r>
          </a:p>
        </p:txBody>
      </p:sp>
      <p:sp>
        <p:nvSpPr>
          <p:cNvPr id="3" name="Content Placeholder 2"/>
          <p:cNvSpPr>
            <a:spLocks noGrp="1"/>
          </p:cNvSpPr>
          <p:nvPr>
            <p:ph idx="1"/>
          </p:nvPr>
        </p:nvSpPr>
        <p:spPr/>
        <p:txBody>
          <a:bodyPr/>
          <a:lstStyle/>
          <a:p>
            <a:r>
              <a:rPr lang="en-US" dirty="0"/>
              <a:t>One of the project risk strategies that can be used by project managers  is that of avoid and exploit strategy.</a:t>
            </a:r>
          </a:p>
          <a:p>
            <a:r>
              <a:rPr lang="en-US" dirty="0"/>
              <a:t>Mitigate and enhance is also an important strategy when it comes to the issue of project risk management.</a:t>
            </a:r>
          </a:p>
          <a:p>
            <a:r>
              <a:rPr lang="en-US" dirty="0"/>
              <a:t>Another important project risk strategy is that of transfer and share.</a:t>
            </a:r>
          </a:p>
          <a:p>
            <a:r>
              <a:rPr lang="en-US" dirty="0"/>
              <a:t>Accept strategy is also used in dealing with project risk strategies by project managers.</a:t>
            </a:r>
          </a:p>
        </p:txBody>
      </p:sp>
    </p:spTree>
    <p:extLst>
      <p:ext uri="{BB962C8B-B14F-4D97-AF65-F5344CB8AC3E}">
        <p14:creationId xmlns:p14="http://schemas.microsoft.com/office/powerpoint/2010/main" val="35846661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How Risk Strategies Create Opportunity for Project Managers</a:t>
            </a:r>
          </a:p>
        </p:txBody>
      </p:sp>
      <p:sp>
        <p:nvSpPr>
          <p:cNvPr id="3" name="Content Placeholder 2"/>
          <p:cNvSpPr>
            <a:spLocks noGrp="1"/>
          </p:cNvSpPr>
          <p:nvPr>
            <p:ph idx="1"/>
          </p:nvPr>
        </p:nvSpPr>
        <p:spPr/>
        <p:txBody>
          <a:bodyPr/>
          <a:lstStyle/>
          <a:p>
            <a:r>
              <a:rPr lang="en-US" dirty="0"/>
              <a:t>Provides project managers with a chance of formulating appropriate measures to deal with risks.</a:t>
            </a:r>
          </a:p>
          <a:p>
            <a:r>
              <a:rPr lang="en-US" dirty="0"/>
              <a:t>Risk strategies give project managers opportunities to test their skills in terms of risk management.</a:t>
            </a:r>
          </a:p>
          <a:p>
            <a:r>
              <a:rPr lang="en-US" dirty="0"/>
              <a:t>They are also able to gain and share knowledge through the transfer and share of risk to other organizations.</a:t>
            </a:r>
          </a:p>
          <a:p>
            <a:r>
              <a:rPr lang="en-US" dirty="0"/>
              <a:t>Project managers are also able to analyze risks in detail and thus able to detect potential risk early enough in the future.</a:t>
            </a:r>
          </a:p>
          <a:p>
            <a:endParaRPr lang="en-US" dirty="0"/>
          </a:p>
        </p:txBody>
      </p:sp>
    </p:spTree>
    <p:extLst>
      <p:ext uri="{BB962C8B-B14F-4D97-AF65-F5344CB8AC3E}">
        <p14:creationId xmlns:p14="http://schemas.microsoft.com/office/powerpoint/2010/main" val="35734451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Project Manager Tasks in Closing Project</a:t>
            </a:r>
          </a:p>
        </p:txBody>
      </p:sp>
      <p:sp>
        <p:nvSpPr>
          <p:cNvPr id="3" name="Content Placeholder 2"/>
          <p:cNvSpPr>
            <a:spLocks noGrp="1"/>
          </p:cNvSpPr>
          <p:nvPr>
            <p:ph idx="1"/>
          </p:nvPr>
        </p:nvSpPr>
        <p:spPr/>
        <p:txBody>
          <a:bodyPr>
            <a:normAutofit/>
          </a:bodyPr>
          <a:lstStyle/>
          <a:p>
            <a:r>
              <a:rPr lang="en-US" dirty="0"/>
              <a:t>The project manager finalizes all the pending procurement issues that may be there.</a:t>
            </a:r>
          </a:p>
          <a:p>
            <a:r>
              <a:rPr lang="en-US" dirty="0"/>
              <a:t>Project managers are tasked with the release or reassigning of resources that were used in the project.</a:t>
            </a:r>
          </a:p>
          <a:p>
            <a:r>
              <a:rPr lang="en-US" dirty="0"/>
              <a:t>The project manager conducts the project team appraisal to determine the level of performance of the project members.</a:t>
            </a:r>
          </a:p>
          <a:p>
            <a:r>
              <a:rPr lang="en-US" dirty="0"/>
              <a:t>The project manager then releases all the staff that have been working in the project.</a:t>
            </a:r>
          </a:p>
          <a:p>
            <a:r>
              <a:rPr lang="en-US" dirty="0"/>
              <a:t>The project managers are required to cancel all the contracts that had been entered into.</a:t>
            </a:r>
          </a:p>
        </p:txBody>
      </p:sp>
    </p:spTree>
    <p:extLst>
      <p:ext uri="{BB962C8B-B14F-4D97-AF65-F5344CB8AC3E}">
        <p14:creationId xmlns:p14="http://schemas.microsoft.com/office/powerpoint/2010/main" val="19792122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Cont.</a:t>
            </a:r>
          </a:p>
        </p:txBody>
      </p:sp>
      <p:sp>
        <p:nvSpPr>
          <p:cNvPr id="3" name="Content Placeholder 2"/>
          <p:cNvSpPr>
            <a:spLocks noGrp="1"/>
          </p:cNvSpPr>
          <p:nvPr>
            <p:ph idx="1"/>
          </p:nvPr>
        </p:nvSpPr>
        <p:spPr/>
        <p:txBody>
          <a:bodyPr>
            <a:normAutofit/>
          </a:bodyPr>
          <a:lstStyle/>
          <a:p>
            <a:r>
              <a:rPr lang="en-US" dirty="0"/>
              <a:t>Project managers supervise the clearing of sites and removal of all objects.</a:t>
            </a:r>
          </a:p>
          <a:p>
            <a:r>
              <a:rPr lang="en-US" dirty="0"/>
              <a:t>Project managers also ensure that all equipment hired for the project are returned to the owners.</a:t>
            </a:r>
          </a:p>
          <a:p>
            <a:r>
              <a:rPr lang="en-US" dirty="0"/>
              <a:t>Project managers are required to prepare a final report detailing how the project has undergone.</a:t>
            </a:r>
          </a:p>
          <a:p>
            <a:r>
              <a:rPr lang="en-US" dirty="0"/>
              <a:t>Project managers train the customers on the end product deliverables.</a:t>
            </a:r>
          </a:p>
          <a:p>
            <a:r>
              <a:rPr lang="en-US" dirty="0"/>
              <a:t>Project managers are tasked with handing over the project to the owners.</a:t>
            </a:r>
          </a:p>
        </p:txBody>
      </p:sp>
    </p:spTree>
    <p:extLst>
      <p:ext uri="{BB962C8B-B14F-4D97-AF65-F5344CB8AC3E}">
        <p14:creationId xmlns:p14="http://schemas.microsoft.com/office/powerpoint/2010/main" val="11037759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Conclusion</a:t>
            </a:r>
          </a:p>
        </p:txBody>
      </p:sp>
      <p:sp>
        <p:nvSpPr>
          <p:cNvPr id="3" name="Content Placeholder 2"/>
          <p:cNvSpPr>
            <a:spLocks noGrp="1"/>
          </p:cNvSpPr>
          <p:nvPr>
            <p:ph idx="1"/>
          </p:nvPr>
        </p:nvSpPr>
        <p:spPr>
          <a:xfrm>
            <a:off x="2589212" y="1540188"/>
            <a:ext cx="8915400" cy="4186843"/>
          </a:xfrm>
        </p:spPr>
        <p:txBody>
          <a:bodyPr/>
          <a:lstStyle/>
          <a:p>
            <a:r>
              <a:rPr lang="en-US" dirty="0"/>
              <a:t>Project management is critical to the success of projects.</a:t>
            </a:r>
          </a:p>
          <a:p>
            <a:r>
              <a:rPr lang="en-US" dirty="0"/>
              <a:t>The PMI certification exams equip project managers with the right skills required in managing projects.</a:t>
            </a:r>
          </a:p>
          <a:p>
            <a:r>
              <a:rPr lang="en-US" dirty="0"/>
              <a:t>Project members play a critical role in defining and undertaking the project to its completion.</a:t>
            </a:r>
          </a:p>
          <a:p>
            <a:r>
              <a:rPr lang="en-US" dirty="0"/>
              <a:t>Project risk strategies are critical in assisting the project managers and the organization to deal with the potential risks.</a:t>
            </a:r>
          </a:p>
          <a:p>
            <a:r>
              <a:rPr lang="en-US" dirty="0"/>
              <a:t>Project managers coordinate the project closure phase and thus are critical in project management process.</a:t>
            </a:r>
          </a:p>
          <a:p>
            <a:endParaRPr lang="en-US" dirty="0"/>
          </a:p>
        </p:txBody>
      </p:sp>
    </p:spTree>
    <p:extLst>
      <p:ext uri="{BB962C8B-B14F-4D97-AF65-F5344CB8AC3E}">
        <p14:creationId xmlns:p14="http://schemas.microsoft.com/office/powerpoint/2010/main" val="14256601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References</a:t>
            </a:r>
          </a:p>
        </p:txBody>
      </p:sp>
      <p:sp>
        <p:nvSpPr>
          <p:cNvPr id="3" name="Content Placeholder 2"/>
          <p:cNvSpPr>
            <a:spLocks noGrp="1"/>
          </p:cNvSpPr>
          <p:nvPr>
            <p:ph idx="1"/>
          </p:nvPr>
        </p:nvSpPr>
        <p:spPr/>
        <p:txBody>
          <a:bodyPr/>
          <a:lstStyle/>
          <a:p>
            <a:r>
              <a:rPr lang="en-US" dirty="0"/>
              <a:t>Harrison, F., &amp; Lock, D. (2017). </a:t>
            </a:r>
            <a:r>
              <a:rPr lang="en-US" i="1" dirty="0"/>
              <a:t>Advanced project management: a structured approach</a:t>
            </a:r>
            <a:r>
              <a:rPr lang="en-US" dirty="0"/>
              <a:t>. Routledge.</a:t>
            </a:r>
          </a:p>
          <a:p>
            <a:r>
              <a:rPr lang="en-US" dirty="0" err="1"/>
              <a:t>Kerzner</a:t>
            </a:r>
            <a:r>
              <a:rPr lang="en-US" dirty="0"/>
              <a:t>, H. (2017). Project management: A systems approach to planning, scheduling, and controlling (12th ed.). Hoboken, NJ: Wiley.</a:t>
            </a:r>
          </a:p>
          <a:p>
            <a:r>
              <a:rPr lang="en-US" dirty="0"/>
              <a:t>Meredith, J. R., Mantel Jr, S. J., &amp; Shafer, S. M. (2017). </a:t>
            </a:r>
            <a:r>
              <a:rPr lang="en-US" i="1" dirty="0"/>
              <a:t>Project management: a managerial approach</a:t>
            </a:r>
            <a:r>
              <a:rPr lang="en-US" dirty="0"/>
              <a:t>. John Wiley &amp; Sons.</a:t>
            </a:r>
          </a:p>
          <a:p>
            <a:endParaRPr lang="en-US" dirty="0"/>
          </a:p>
        </p:txBody>
      </p:sp>
    </p:spTree>
    <p:extLst>
      <p:ext uri="{BB962C8B-B14F-4D97-AF65-F5344CB8AC3E}">
        <p14:creationId xmlns:p14="http://schemas.microsoft.com/office/powerpoint/2010/main" val="4196624935"/>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318</TotalTime>
  <Words>3233</Words>
  <Application>Microsoft Office PowerPoint</Application>
  <PresentationFormat>Widescreen</PresentationFormat>
  <Paragraphs>84</Paragraphs>
  <Slides>12</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Century Gothic</vt:lpstr>
      <vt:lpstr>Times New Roman</vt:lpstr>
      <vt:lpstr>Wingdings 3</vt:lpstr>
      <vt:lpstr>Wisp</vt:lpstr>
      <vt:lpstr>PROJECT MANAGEMENT IN DETAIL Project Management Institute Instructor: Write Your Name Here </vt:lpstr>
      <vt:lpstr>Introduction</vt:lpstr>
      <vt:lpstr>Topics in PMI Certification</vt:lpstr>
      <vt:lpstr>Cont.</vt:lpstr>
      <vt:lpstr>Roles and Responsibilities of Project Manager</vt:lpstr>
      <vt:lpstr>Cont.</vt:lpstr>
      <vt:lpstr>Project Risk Strategies</vt:lpstr>
      <vt:lpstr>How Risk Strategies Create Opportunity for Project Managers</vt:lpstr>
      <vt:lpstr>Project Manager Tasks in Closing Project</vt:lpstr>
      <vt:lpstr>Cont.</vt:lpstr>
      <vt:lpstr>Conclusion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ANTONY OUMA</cp:lastModifiedBy>
  <cp:revision>46</cp:revision>
  <dcterms:created xsi:type="dcterms:W3CDTF">2020-01-04T15:08:25Z</dcterms:created>
  <dcterms:modified xsi:type="dcterms:W3CDTF">2020-01-05T02:01:55Z</dcterms:modified>
</cp:coreProperties>
</file>